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c8b008dc57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c8b008dc57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c8b008dc57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c8b008dc57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c8b008dc5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c8b008dc5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c8b008dc57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c8b008dc57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c8b008dc57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c8b008dc57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c8b008dc57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c8b008dc57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c8b008dc57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c8b008dc57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c8b008dc57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c8b008dc57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c8b008dc57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c8b008dc57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c8b008dc57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c8b008dc57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c0c766915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c0c766915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c8d952334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c8d952334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c8d952334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c8d952334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c8d95233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c8d95233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c8d952334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c8d952334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c8d952334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c8d952334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c8d952334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c8d952334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c8d952334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c8d952334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c8d952334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c8d952334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c8d952334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c8d952334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c8d952334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c8d952334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c25d262530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c25d262530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c8d9523346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c8d952334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c8d9523346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c8d9523346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c8d9523346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c8d9523346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c8b008dc57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c8b008dc57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c8b008dc5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c8b008dc5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c8b008dc5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c8b008dc5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c8b008dc5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c8b008dc5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c8b008dc5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c8b008dc5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c8b008dc5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c8b008dc5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c8b008dc5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c8b008dc5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c8b008dc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c8b008dc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c8b008dc5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c8b008dc5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c8b008dc57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c8b008dc57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c8b008dc5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c8b008dc5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c8b008dc5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c8b008dc5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c8b008dc57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c8b008dc57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c8b008dc57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c8b008dc57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c8b008dc57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c8b008dc57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Important Concepts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 standardization/normalization required?</a:t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Is RF impacted by the outliers?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No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OOB Score (Out of Bag Score)</a:t>
            </a:r>
            <a:endParaRPr/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Accuracy of training and testing dataset = OOB Score</a:t>
            </a:r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675" y="1137535"/>
            <a:ext cx="3715750" cy="286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Ensemble Techniques</a:t>
            </a:r>
            <a:endParaRPr/>
          </a:p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975" y="1217600"/>
            <a:ext cx="5143500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BOOSTING</a:t>
            </a:r>
            <a:endParaRPr/>
          </a:p>
        </p:txBody>
      </p:sp>
      <p:sp>
        <p:nvSpPr>
          <p:cNvPr id="136" name="Google Shape;13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Weak Learners are used here.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038" y="1912613"/>
            <a:ext cx="5876925" cy="2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BOOSTING: AdaBoost</a:t>
            </a:r>
            <a:endParaRPr/>
          </a:p>
        </p:txBody>
      </p:sp>
      <p:sp>
        <p:nvSpPr>
          <p:cNvPr id="143" name="Google Shape;143;p26"/>
          <p:cNvSpPr txBox="1"/>
          <p:nvPr>
            <p:ph idx="1" type="body"/>
          </p:nvPr>
        </p:nvSpPr>
        <p:spPr>
          <a:xfrm>
            <a:off x="311700" y="1838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STUMPS= weak learner, one level depth decision tree</a:t>
            </a:r>
            <a:endParaRPr/>
          </a:p>
        </p:txBody>
      </p:sp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500" y="1008050"/>
            <a:ext cx="3752850" cy="370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1200" y="1017713"/>
            <a:ext cx="1524000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BOOSTING: AdaBoost</a:t>
            </a:r>
            <a:endParaRPr/>
          </a:p>
        </p:txBody>
      </p:sp>
      <p:sp>
        <p:nvSpPr>
          <p:cNvPr id="151" name="Google Shape;151;p27"/>
          <p:cNvSpPr txBox="1"/>
          <p:nvPr>
            <p:ph idx="1" type="body"/>
          </p:nvPr>
        </p:nvSpPr>
        <p:spPr>
          <a:xfrm>
            <a:off x="311700" y="1838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Total error, Stump performance</a:t>
            </a:r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017725"/>
            <a:ext cx="3686175" cy="356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4375" y="1399975"/>
            <a:ext cx="1771650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5788" y="2061975"/>
            <a:ext cx="2066925" cy="17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BOOSTING: AdaBoost</a:t>
            </a:r>
            <a:endParaRPr/>
          </a:p>
        </p:txBody>
      </p:sp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311700" y="1838275"/>
            <a:ext cx="914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Updating the weights: for right records, the weights should decrease and for wrong ones, increase</a:t>
            </a: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017725"/>
            <a:ext cx="3686175" cy="356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7362" y="3733725"/>
            <a:ext cx="4654926" cy="84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6950" y="649675"/>
            <a:ext cx="4095750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BOOSTING: New weights (Is the overall sum =1?)</a:t>
            </a:r>
            <a:endParaRPr/>
          </a:p>
        </p:txBody>
      </p:sp>
      <p:sp>
        <p:nvSpPr>
          <p:cNvPr id="169" name="Google Shape;169;p29"/>
          <p:cNvSpPr txBox="1"/>
          <p:nvPr>
            <p:ph idx="1" type="body"/>
          </p:nvPr>
        </p:nvSpPr>
        <p:spPr>
          <a:xfrm>
            <a:off x="4572000" y="1106950"/>
            <a:ext cx="5032800" cy="21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Normalization? How?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63"/>
            <a:ext cx="3581400" cy="391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5124" y="1936175"/>
            <a:ext cx="1002575" cy="313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BOOSTING: New weights (Is the overall sum =1?)</a:t>
            </a:r>
            <a:endParaRPr/>
          </a:p>
        </p:txBody>
      </p:sp>
      <p:pic>
        <p:nvPicPr>
          <p:cNvPr id="177" name="Google Shape;1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450" y="1017725"/>
            <a:ext cx="784710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BOOSTING: New weights (Is the overall sum =1?)</a:t>
            </a:r>
            <a:endParaRPr/>
          </a:p>
        </p:txBody>
      </p:sp>
      <p:pic>
        <p:nvPicPr>
          <p:cNvPr id="183" name="Google Shape;1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300" y="1398725"/>
            <a:ext cx="7629525" cy="27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Contents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Ensemble Techniques: Random Forest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Bagging, Boosting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Balanced and Imbalanced dataset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Ensemble Techniques</a:t>
            </a:r>
            <a:endParaRPr/>
          </a:p>
        </p:txBody>
      </p:sp>
      <p:sp>
        <p:nvSpPr>
          <p:cNvPr id="189" name="Google Shape;189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190" name="Google Shape;1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975" y="1217600"/>
            <a:ext cx="5143500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GRADIENT BOOSTING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(sequential tree)</a:t>
            </a:r>
            <a:endParaRPr/>
          </a:p>
        </p:txBody>
      </p:sp>
      <p:sp>
        <p:nvSpPr>
          <p:cNvPr id="196" name="Google Shape;196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3"/>
          <p:cNvSpPr txBox="1"/>
          <p:nvPr/>
        </p:nvSpPr>
        <p:spPr>
          <a:xfrm>
            <a:off x="311700" y="4568875"/>
            <a:ext cx="71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https://en.wikipedia.org/wiki/Gradient_boosting</a:t>
            </a:r>
            <a:endParaRPr/>
          </a:p>
        </p:txBody>
      </p:sp>
      <p:pic>
        <p:nvPicPr>
          <p:cNvPr id="198" name="Google Shape;198;p33"/>
          <p:cNvPicPr preferRelativeResize="0"/>
          <p:nvPr/>
        </p:nvPicPr>
        <p:blipFill rotWithShape="1">
          <a:blip r:embed="rId3">
            <a:alphaModFix/>
          </a:blip>
          <a:srcRect b="0" l="0" r="0" t="36155"/>
          <a:stretch/>
        </p:blipFill>
        <p:spPr>
          <a:xfrm>
            <a:off x="311700" y="1962150"/>
            <a:ext cx="7620000" cy="102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GRADIENT BOOSTING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(sequential tree)</a:t>
            </a:r>
            <a:endParaRPr/>
          </a:p>
        </p:txBody>
      </p:sp>
      <p:sp>
        <p:nvSpPr>
          <p:cNvPr id="204" name="Google Shape;204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4"/>
          <p:cNvSpPr txBox="1"/>
          <p:nvPr/>
        </p:nvSpPr>
        <p:spPr>
          <a:xfrm>
            <a:off x="311700" y="4568875"/>
            <a:ext cx="71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https://en.wikipedia.org/wiki/Gradient_boosting</a:t>
            </a:r>
            <a:endParaRPr/>
          </a:p>
        </p:txBody>
      </p:sp>
      <p:pic>
        <p:nvPicPr>
          <p:cNvPr id="206" name="Google Shape;2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8100" y="-1"/>
            <a:ext cx="3974200" cy="501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425" y="1603150"/>
            <a:ext cx="3704193" cy="298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>
            <p:ph type="title"/>
          </p:nvPr>
        </p:nvSpPr>
        <p:spPr>
          <a:xfrm>
            <a:off x="192950" y="1999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400" y="576250"/>
            <a:ext cx="7115175" cy="39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450" y="542925"/>
            <a:ext cx="8343900" cy="43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88" y="347663"/>
            <a:ext cx="8886825" cy="44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00" y="661988"/>
            <a:ext cx="8153400" cy="38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Gradient Boosting</a:t>
            </a:r>
            <a:endParaRPr/>
          </a:p>
        </p:txBody>
      </p:sp>
      <p:sp>
        <p:nvSpPr>
          <p:cNvPr id="241" name="Google Shape;241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922" y="1351047"/>
            <a:ext cx="6282825" cy="379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913" y="424113"/>
            <a:ext cx="7738175" cy="429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9899"/>
            <a:ext cx="8150025" cy="470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Bagging (Bootstrap Aggregation)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Row sampling with replacement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398" y="1464188"/>
            <a:ext cx="4928300" cy="279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  </a:t>
            </a:r>
            <a:endParaRPr/>
          </a:p>
        </p:txBody>
      </p:sp>
      <p:pic>
        <p:nvPicPr>
          <p:cNvPr id="263" name="Google Shape;26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438" y="1017725"/>
            <a:ext cx="6771125" cy="357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" y="95250"/>
            <a:ext cx="8610600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38" y="385763"/>
            <a:ext cx="8772525" cy="43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Black Box and White Box Model </a:t>
            </a:r>
            <a:endParaRPr/>
          </a:p>
        </p:txBody>
      </p:sp>
      <p:sp>
        <p:nvSpPr>
          <p:cNvPr id="283" name="Google Shape;283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100" y="1510188"/>
            <a:ext cx="4076700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8824" y="680075"/>
            <a:ext cx="4262350" cy="37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Ways to handle </a:t>
            </a:r>
            <a:r>
              <a:rPr lang="en-GB"/>
              <a:t>imbalanced dataset</a:t>
            </a:r>
            <a:endParaRPr/>
          </a:p>
        </p:txBody>
      </p:sp>
      <p:sp>
        <p:nvSpPr>
          <p:cNvPr id="297" name="Google Shape;297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DOWNSAMPLING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Minority remains same, majority becomes ~ minority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950" y="2249197"/>
            <a:ext cx="6691249" cy="239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Disadvantages</a:t>
            </a:r>
            <a:endParaRPr/>
          </a:p>
        </p:txBody>
      </p:sp>
      <p:sp>
        <p:nvSpPr>
          <p:cNvPr id="304" name="Google Shape;304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Might be losing some critical information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UPSAMPLING</a:t>
            </a:r>
            <a:endParaRPr/>
          </a:p>
        </p:txBody>
      </p:sp>
      <p:sp>
        <p:nvSpPr>
          <p:cNvPr id="310" name="Google Shape;310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Majority remains same, minority is repeated accordingly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800" y="1714225"/>
            <a:ext cx="7564400" cy="285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UPSAMPLING: Another rarely used method (Synthetic points, extrapolation)</a:t>
            </a:r>
            <a:endParaRPr/>
          </a:p>
        </p:txBody>
      </p:sp>
      <p:sp>
        <p:nvSpPr>
          <p:cNvPr id="317" name="Google Shape;317;p50"/>
          <p:cNvSpPr txBox="1"/>
          <p:nvPr>
            <p:ph idx="1" type="body"/>
          </p:nvPr>
        </p:nvSpPr>
        <p:spPr>
          <a:xfrm>
            <a:off x="311700" y="1381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638" y="1656313"/>
            <a:ext cx="6734175" cy="26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UPSAMPLING: Class-Weight</a:t>
            </a:r>
            <a:endParaRPr/>
          </a:p>
        </p:txBody>
      </p:sp>
      <p:sp>
        <p:nvSpPr>
          <p:cNvPr id="324" name="Google Shape;324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332213"/>
            <a:ext cx="8286750" cy="34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Random Forest : Example of Bagging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Row sampling + Feature sampling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8250" y="1000075"/>
            <a:ext cx="4076700" cy="40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Downsampling over Upsampling?? Yes  or No??</a:t>
            </a:r>
            <a:endParaRPr/>
          </a:p>
        </p:txBody>
      </p:sp>
      <p:sp>
        <p:nvSpPr>
          <p:cNvPr id="331" name="Google Shape;331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0" y="1395413"/>
            <a:ext cx="8343900" cy="29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Now I get my test data and give to the model!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4472" y="1099813"/>
            <a:ext cx="4091824" cy="352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69300" y="4450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RANDOM FOREST: BAGGING (Classification+ Regression)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69300" y="1457275"/>
            <a:ext cx="876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Training accuracy high but test accuracy low = OVERFIT ( Low bias, high variance)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542675"/>
            <a:ext cx="4048125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RANDOM FOREST converts high variance.&gt;low variance</a:t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100" y="1152475"/>
            <a:ext cx="3997175" cy="241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Random Forest Classifier</a:t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947" y="1262247"/>
            <a:ext cx="6114100" cy="319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Random Forest Regressor</a:t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5600" y="445025"/>
            <a:ext cx="4076700" cy="451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